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31.1.2015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Jaké je medicínské pojmenování choroby zvané lidově padoucnice?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epilepsie    b</a:t>
            </a:r>
            <a:r>
              <a:rPr lang="cs-CZ" dirty="0" smtClean="0">
                <a:solidFill>
                  <a:schemeClr val="tx1"/>
                </a:solidFill>
              </a:rPr>
              <a:t>) tuberkulóza     </a:t>
            </a:r>
            <a:r>
              <a:rPr lang="cs-CZ" dirty="0" smtClean="0">
                <a:solidFill>
                  <a:schemeClr val="tx1"/>
                </a:solidFill>
              </a:rPr>
              <a:t>c) tyfus     d) záškrt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50" b="1" dirty="0" smtClean="0">
                <a:solidFill>
                  <a:schemeClr val="tx1"/>
                </a:solidFill>
              </a:rPr>
              <a:t>Co je to škytavka?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a) reflex</a:t>
            </a:r>
            <a:r>
              <a:rPr lang="cs-CZ" sz="850" dirty="0" smtClean="0">
                <a:solidFill>
                  <a:schemeClr val="tx1"/>
                </a:solidFill>
              </a:rPr>
              <a:t>, kterým hladká svalovina reaguje na větší množství plynů v žaludku    b) trhavé pohyby dýchacích svalů způsobené telepatickým přenosem myšlenek vzdálené osoby    </a:t>
            </a:r>
            <a:endParaRPr lang="cs-CZ" sz="850" dirty="0" smtClean="0">
              <a:solidFill>
                <a:schemeClr val="tx1"/>
              </a:solidFill>
            </a:endParaRPr>
          </a:p>
          <a:p>
            <a:r>
              <a:rPr lang="cs-CZ" sz="850" dirty="0" smtClean="0">
                <a:solidFill>
                  <a:schemeClr val="tx1"/>
                </a:solidFill>
              </a:rPr>
              <a:t>c</a:t>
            </a:r>
            <a:r>
              <a:rPr lang="cs-CZ" sz="850" dirty="0" smtClean="0">
                <a:solidFill>
                  <a:schemeClr val="tx1"/>
                </a:solidFill>
              </a:rPr>
              <a:t>) křeč dýchacího svalu bránice    d) automatická reakce hladké svaloviny trávicí trubice na polknutí většího množství vzduchu </a:t>
            </a:r>
            <a:endParaRPr lang="cs-CZ" sz="85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50" b="1" dirty="0" smtClean="0">
                <a:solidFill>
                  <a:schemeClr val="tx1"/>
                </a:solidFill>
              </a:rPr>
              <a:t>Proč  se latinské slovo </a:t>
            </a:r>
            <a:r>
              <a:rPr lang="cs-CZ" sz="850" b="1" i="1" dirty="0" err="1" smtClean="0">
                <a:solidFill>
                  <a:schemeClr val="tx1"/>
                </a:solidFill>
              </a:rPr>
              <a:t>musculus</a:t>
            </a:r>
            <a:r>
              <a:rPr lang="cs-CZ" sz="850" b="1" dirty="0" smtClean="0">
                <a:solidFill>
                  <a:schemeClr val="tx1"/>
                </a:solidFill>
              </a:rPr>
              <a:t> </a:t>
            </a:r>
            <a:r>
              <a:rPr lang="cs-CZ" sz="850" b="1" dirty="0" smtClean="0">
                <a:solidFill>
                  <a:schemeClr val="tx1"/>
                </a:solidFill>
              </a:rPr>
              <a:t>(=myška), </a:t>
            </a:r>
            <a:r>
              <a:rPr lang="cs-CZ" sz="850" b="1" dirty="0" smtClean="0">
                <a:solidFill>
                  <a:schemeClr val="tx1"/>
                </a:solidFill>
              </a:rPr>
              <a:t>začalo používat </a:t>
            </a:r>
            <a:r>
              <a:rPr lang="cs-CZ" sz="850" b="1" dirty="0" smtClean="0">
                <a:solidFill>
                  <a:schemeClr val="tx1"/>
                </a:solidFill>
              </a:rPr>
              <a:t>pro označení </a:t>
            </a:r>
            <a:r>
              <a:rPr lang="cs-CZ" sz="850" b="1" dirty="0" smtClean="0">
                <a:solidFill>
                  <a:schemeClr val="tx1"/>
                </a:solidFill>
              </a:rPr>
              <a:t>svalů?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a) protože </a:t>
            </a:r>
            <a:r>
              <a:rPr lang="cs-CZ" sz="850" dirty="0" smtClean="0">
                <a:solidFill>
                  <a:schemeClr val="tx1"/>
                </a:solidFill>
              </a:rPr>
              <a:t>vědecký výzkum svalů začal právě na myších     </a:t>
            </a:r>
            <a:endParaRPr lang="cs-CZ" sz="850" dirty="0" smtClean="0">
              <a:solidFill>
                <a:schemeClr val="tx1"/>
              </a:solidFill>
            </a:endParaRPr>
          </a:p>
          <a:p>
            <a:r>
              <a:rPr lang="cs-CZ" sz="850" dirty="0" smtClean="0">
                <a:solidFill>
                  <a:schemeClr val="tx1"/>
                </a:solidFill>
              </a:rPr>
              <a:t>b</a:t>
            </a:r>
            <a:r>
              <a:rPr lang="cs-CZ" sz="850" dirty="0" smtClean="0">
                <a:solidFill>
                  <a:schemeClr val="tx1"/>
                </a:solidFill>
              </a:rPr>
              <a:t>) stalo se to nedopatřením, jedná se o jazykovou přesmyčku z řečtiny     </a:t>
            </a:r>
            <a:endParaRPr lang="cs-CZ" sz="850" dirty="0" smtClean="0">
              <a:solidFill>
                <a:schemeClr val="tx1"/>
              </a:solidFill>
            </a:endParaRPr>
          </a:p>
          <a:p>
            <a:r>
              <a:rPr lang="cs-CZ" sz="850" dirty="0" smtClean="0">
                <a:solidFill>
                  <a:schemeClr val="tx1"/>
                </a:solidFill>
              </a:rPr>
              <a:t>c</a:t>
            </a:r>
            <a:r>
              <a:rPr lang="cs-CZ" sz="850" dirty="0" smtClean="0">
                <a:solidFill>
                  <a:schemeClr val="tx1"/>
                </a:solidFill>
              </a:rPr>
              <a:t>) protože svaly napínající se pod kůží připomínaly myši pohybující se pod kobercem  </a:t>
            </a:r>
            <a:endParaRPr lang="cs-CZ" sz="850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těle bys hledal(a) chrupavčitou sponu stydkou?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v dolní části pánve    b) na rozhraní hlavy a ušního boltce    c) uvnitř ledviny    d) při ústí vaječníků do dělohy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označuje termín hypoglykemie?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nízkou </a:t>
            </a:r>
            <a:r>
              <a:rPr lang="cs-CZ" dirty="0" smtClean="0">
                <a:solidFill>
                  <a:schemeClr val="tx1"/>
                </a:solidFill>
              </a:rPr>
              <a:t>tělesnou teplotu    b)nízké IQ    c) nízký obsah kyslíku v krvi    </a:t>
            </a:r>
            <a:endParaRPr lang="cs-CZ" dirty="0" smtClean="0">
              <a:solidFill>
                <a:schemeClr val="tx1"/>
              </a:solidFill>
            </a:endParaRPr>
          </a:p>
          <a:p>
            <a:r>
              <a:rPr lang="cs-CZ" dirty="0" smtClean="0">
                <a:solidFill>
                  <a:schemeClr val="tx1"/>
                </a:solidFill>
              </a:rPr>
              <a:t>d</a:t>
            </a:r>
            <a:r>
              <a:rPr lang="cs-CZ" dirty="0" smtClean="0">
                <a:solidFill>
                  <a:schemeClr val="tx1"/>
                </a:solidFill>
              </a:rPr>
              <a:t>) nízkou hladinu krevního cukru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92851" y="103969"/>
            <a:ext cx="214314" cy="214314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4" name="TextovéPole 23"/>
          <p:cNvSpPr txBox="1"/>
          <p:nvPr/>
        </p:nvSpPr>
        <p:spPr>
          <a:xfrm>
            <a:off x="0" y="103970"/>
            <a:ext cx="37860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  18</a:t>
            </a:r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Jaké je medicínské pojmenování choroby zvané lidově padoucnice?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epilepsie</a:t>
            </a:r>
            <a:r>
              <a:rPr lang="cs-CZ" dirty="0" smtClean="0">
                <a:solidFill>
                  <a:schemeClr val="tx1"/>
                </a:solidFill>
              </a:rPr>
              <a:t>    b) tuberkulóza     c) tyfus     d) záškrt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50" b="1" dirty="0" smtClean="0">
                <a:solidFill>
                  <a:schemeClr val="tx1"/>
                </a:solidFill>
              </a:rPr>
              <a:t>Co je to škytavka?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a) reflex, kterým hladká svalovina reaguje na větší množství plynů v žaludku    b) trhavé pohyby dýchacích svalů způsobené telepatickým přenosem myšlenek vzdálené osoby    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c) </a:t>
            </a:r>
            <a:r>
              <a:rPr lang="cs-CZ" sz="850" b="1" u="sng" dirty="0" smtClean="0">
                <a:solidFill>
                  <a:schemeClr val="tx1"/>
                </a:solidFill>
              </a:rPr>
              <a:t>křeč dýchacího svalu bránice</a:t>
            </a:r>
            <a:r>
              <a:rPr lang="cs-CZ" sz="850" dirty="0" smtClean="0">
                <a:solidFill>
                  <a:schemeClr val="tx1"/>
                </a:solidFill>
              </a:rPr>
              <a:t>    d) automatická reakce hladké svaloviny trávicí trubice na polknutí většího množství vzduchu </a:t>
            </a:r>
            <a:endParaRPr lang="cs-CZ" sz="85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850" b="1" dirty="0" smtClean="0">
                <a:solidFill>
                  <a:schemeClr val="tx1"/>
                </a:solidFill>
              </a:rPr>
              <a:t>Proč  se latinské slovo </a:t>
            </a:r>
            <a:r>
              <a:rPr lang="cs-CZ" sz="850" b="1" i="1" dirty="0" err="1" smtClean="0">
                <a:solidFill>
                  <a:schemeClr val="tx1"/>
                </a:solidFill>
              </a:rPr>
              <a:t>musculus</a:t>
            </a:r>
            <a:r>
              <a:rPr lang="cs-CZ" sz="850" b="1" dirty="0" smtClean="0">
                <a:solidFill>
                  <a:schemeClr val="tx1"/>
                </a:solidFill>
              </a:rPr>
              <a:t> (=myška), začalo používat pro označení svalů?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a) protože vědecký výzkum svalů začal právě na myších     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b) stalo se to nedopatřením, jedná se o jazykovou přesmyčku z řečtiny     </a:t>
            </a:r>
          </a:p>
          <a:p>
            <a:r>
              <a:rPr lang="cs-CZ" sz="850" dirty="0" smtClean="0">
                <a:solidFill>
                  <a:schemeClr val="tx1"/>
                </a:solidFill>
              </a:rPr>
              <a:t>c) </a:t>
            </a:r>
            <a:r>
              <a:rPr lang="cs-CZ" sz="850" b="1" u="sng" dirty="0" smtClean="0">
                <a:solidFill>
                  <a:schemeClr val="tx1"/>
                </a:solidFill>
              </a:rPr>
              <a:t>protože svaly napínající se pod kůží připomínaly myši pohybující se pod kobercem  </a:t>
            </a:r>
            <a:endParaRPr lang="cs-CZ" sz="850" b="1" u="sng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Kde v těle bys hledal(a) chrupavčitou sponu stydkou?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</a:t>
            </a:r>
            <a:r>
              <a:rPr lang="cs-CZ" b="1" u="sng" dirty="0" smtClean="0">
                <a:solidFill>
                  <a:schemeClr val="tx1"/>
                </a:solidFill>
              </a:rPr>
              <a:t>v dolní části pánve</a:t>
            </a:r>
            <a:r>
              <a:rPr lang="cs-CZ" dirty="0" smtClean="0">
                <a:solidFill>
                  <a:schemeClr val="tx1"/>
                </a:solidFill>
              </a:rPr>
              <a:t>    b) na rozhraní hlavy a ušního boltce    c) uvnitř ledviny    d) při ústí vaječníků do dělohy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b="1" dirty="0" smtClean="0">
                <a:solidFill>
                  <a:schemeClr val="tx1"/>
                </a:solidFill>
              </a:rPr>
              <a:t>Co označuje termín hypoglykemie?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a) nízkou tělesnou teplotu    b)nízké IQ    c) nízký obsah kyslíku v krvi    </a:t>
            </a:r>
          </a:p>
          <a:p>
            <a:r>
              <a:rPr lang="cs-CZ" dirty="0" smtClean="0">
                <a:solidFill>
                  <a:schemeClr val="tx1"/>
                </a:solidFill>
              </a:rPr>
              <a:t>d) </a:t>
            </a:r>
            <a:r>
              <a:rPr lang="cs-CZ" u="sng" dirty="0" smtClean="0">
                <a:solidFill>
                  <a:schemeClr val="tx1"/>
                </a:solidFill>
              </a:rPr>
              <a:t>nízkou hladinu krevního cukru</a:t>
            </a:r>
            <a:r>
              <a:rPr lang="cs-CZ" dirty="0" smtClean="0">
                <a:solidFill>
                  <a:schemeClr val="tx1"/>
                </a:solidFill>
              </a:rPr>
              <a:t>  </a:t>
            </a:r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311</TotalTime>
  <Words>206</Words>
  <Application>Microsoft Office PowerPoint</Application>
  <PresentationFormat>Vlastní</PresentationFormat>
  <Paragraphs>41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23</cp:revision>
  <dcterms:created xsi:type="dcterms:W3CDTF">2014-09-04T06:50:31Z</dcterms:created>
  <dcterms:modified xsi:type="dcterms:W3CDTF">2015-01-31T21:37:02Z</dcterms:modified>
</cp:coreProperties>
</file>

<file path=docProps/thumbnail.jpeg>
</file>